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0" r:id="rId2"/>
  </p:sldMasterIdLst>
  <p:notesMasterIdLst>
    <p:notesMasterId r:id="rId23"/>
  </p:notesMasterIdLst>
  <p:handoutMasterIdLst>
    <p:handoutMasterId r:id="rId24"/>
  </p:handoutMasterIdLst>
  <p:sldIdLst>
    <p:sldId id="540" r:id="rId3"/>
    <p:sldId id="289" r:id="rId4"/>
    <p:sldId id="708" r:id="rId5"/>
    <p:sldId id="709" r:id="rId6"/>
    <p:sldId id="710" r:id="rId7"/>
    <p:sldId id="711" r:id="rId8"/>
    <p:sldId id="712" r:id="rId9"/>
    <p:sldId id="713" r:id="rId10"/>
    <p:sldId id="714" r:id="rId11"/>
    <p:sldId id="628" r:id="rId12"/>
    <p:sldId id="715" r:id="rId13"/>
    <p:sldId id="716" r:id="rId14"/>
    <p:sldId id="717" r:id="rId15"/>
    <p:sldId id="718" r:id="rId16"/>
    <p:sldId id="719" r:id="rId17"/>
    <p:sldId id="720" r:id="rId18"/>
    <p:sldId id="723" r:id="rId19"/>
    <p:sldId id="721" r:id="rId20"/>
    <p:sldId id="722" r:id="rId21"/>
    <p:sldId id="707" r:id="rId22"/>
  </p:sldIdLst>
  <p:sldSz cx="9144000" cy="6858000" type="screen4x3"/>
  <p:notesSz cx="7099300" cy="10234613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1pPr>
    <a:lvl2pPr marL="4572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2pPr>
    <a:lvl3pPr marL="9144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3pPr>
    <a:lvl4pPr marL="13716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4pPr>
    <a:lvl5pPr marL="1828800" algn="l" rtl="0" fontAlgn="base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5pPr>
    <a:lvl6pPr marL="22860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6pPr>
    <a:lvl7pPr marL="27432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7pPr>
    <a:lvl8pPr marL="32004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8pPr>
    <a:lvl9pPr marL="3657600" algn="l" defTabSz="457200" rtl="0" eaLnBrk="1" latinLnBrk="0" hangingPunct="1">
      <a:defRPr kumimoji="1" sz="1600" kern="1200">
        <a:solidFill>
          <a:schemeClr val="tx1"/>
        </a:solidFill>
        <a:latin typeface="Arial" charset="0"/>
        <a:ea typeface="新細明體" charset="0"/>
        <a:cs typeface="新細明體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7C5"/>
    <a:srgbClr val="FFFF00"/>
    <a:srgbClr val="FFCC66"/>
    <a:srgbClr val="CC66FF"/>
    <a:srgbClr val="FFFFFF"/>
    <a:srgbClr val="FF0000"/>
    <a:srgbClr val="008000"/>
    <a:srgbClr val="0000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46F890A9-2807-4EBB-B81D-B2AA78EC7F39}" styleName="深色樣式 2 - 輔色 5/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27"/>
    <p:restoredTop sz="94737"/>
  </p:normalViewPr>
  <p:slideViewPr>
    <p:cSldViewPr>
      <p:cViewPr varScale="1">
        <p:scale>
          <a:sx n="85" d="100"/>
          <a:sy n="85" d="100"/>
        </p:scale>
        <p:origin x="201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694"/>
    </p:cViewPr>
  </p:sorterViewPr>
  <p:notesViewPr>
    <p:cSldViewPr>
      <p:cViewPr varScale="1">
        <p:scale>
          <a:sx n="53" d="100"/>
          <a:sy n="53" d="100"/>
        </p:scale>
        <p:origin x="-1248" y="-102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algn="r"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83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algn="r" defTabSz="955675">
              <a:defRPr sz="1300"/>
            </a:lvl1pPr>
          </a:lstStyle>
          <a:p>
            <a:pPr>
              <a:defRPr/>
            </a:pPr>
            <a:fld id="{F80743A9-0E68-A84E-8B5B-982B98AFD15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14673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tiff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>
            <a:lvl1pPr algn="r"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2513"/>
            <a:ext cx="5680075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defTabSz="955675">
              <a:defRPr sz="13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28" tIns="47814" rIns="95628" bIns="47814" numCol="1" anchor="b" anchorCtr="0" compatLnSpc="1">
            <a:prstTxWarp prst="textNoShape">
              <a:avLst/>
            </a:prstTxWarp>
          </a:bodyPr>
          <a:lstStyle>
            <a:lvl1pPr algn="r" defTabSz="955675">
              <a:defRPr sz="1300"/>
            </a:lvl1pPr>
          </a:lstStyle>
          <a:p>
            <a:pPr>
              <a:defRPr/>
            </a:pPr>
            <a:fld id="{D715DAB4-2617-344A-8A4E-35068C8BFF9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584153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新細明體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 defTabSz="955675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defTabSz="955675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fld id="{FDD596E0-5A3B-FC47-BD54-D3CC432C2C25}" type="slidenum">
              <a:rPr lang="en-US" altLang="zh-TW" sz="1300"/>
              <a:pPr/>
              <a:t>1</a:t>
            </a:fld>
            <a:endParaRPr lang="en-US" altLang="zh-TW" sz="1300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zh-TW" altLang="en-US">
              <a:ea typeface="新細明體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2269495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760480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15113" y="836613"/>
            <a:ext cx="2071687" cy="528955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95288" y="836613"/>
            <a:ext cx="6067425" cy="52895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1771871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254C71-B1A6-0A40-A62E-485F36DE7BF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36091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554E7A-2BE3-524A-82C0-49F718FBFE0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74070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7FC592-F83E-C842-A16E-B51803FEC65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626128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12FED9-F25E-BF48-BBF2-BCB8ACD6118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442484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5948FF-C24A-6144-9320-9FE2D330949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831505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D15A0A-E268-E548-87FB-0C2CC3CDADC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735978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CEFE14-6D7C-9544-B4C9-CFB851B25C0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659433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03241D-F48C-4D40-93E8-8CA2620D2E7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97659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27992091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D31416-242F-A047-B3FE-35585FE54C4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26403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B3ECAA-3FBD-7A4A-B5F5-FF17722713C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636425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15113" y="836613"/>
            <a:ext cx="2071687" cy="528955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95288" y="836613"/>
            <a:ext cx="6067425" cy="52895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2ABB75-A7FD-AE4F-B439-434BC85A3CC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9203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79466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4038600" cy="42814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2828739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2606455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1263693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824318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3331460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1010658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6.jpeg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20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4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eg"/><Relationship Id="rId22" Type="http://schemas.openxmlformats.org/officeDocument/2006/relationships/image" Target="../media/image7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vmlDrawing" Target="../drawings/vmlDrawing2.vml"/><Relationship Id="rId18" Type="http://schemas.openxmlformats.org/officeDocument/2006/relationships/image" Target="../media/image5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8.png"/><Relationship Id="rId20" Type="http://schemas.openxmlformats.org/officeDocument/2006/relationships/image" Target="../media/image7.jpe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6.jpe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9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9"/>
          <p:cNvGraphicFramePr>
            <a:graphicFrameLocks noChangeAspect="1"/>
          </p:cNvGraphicFramePr>
          <p:nvPr userDrawn="1"/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3" name="Image" r:id="rId15" imgW="13003175" imgH="9752381" progId="Photoshop.Image.10">
                  <p:embed/>
                </p:oleObj>
              </mc:Choice>
              <mc:Fallback>
                <p:oleObj name="Image" r:id="rId15" imgW="13003175" imgH="9752381" progId="Photoshop.Image.10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836613"/>
            <a:ext cx="8229600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44675"/>
            <a:ext cx="8229600" cy="428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</p:txBody>
      </p:sp>
      <p:sp>
        <p:nvSpPr>
          <p:cNvPr id="1628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28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sp>
        <p:nvSpPr>
          <p:cNvPr id="1628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zh-TW" altLang="zh-TW"/>
          </a:p>
        </p:txBody>
      </p:sp>
      <p:graphicFrame>
        <p:nvGraphicFramePr>
          <p:cNvPr id="1032" name="Object 8"/>
          <p:cNvGraphicFramePr>
            <a:graphicFrameLocks noChangeAspect="1"/>
          </p:cNvGraphicFramePr>
          <p:nvPr userDrawn="1"/>
        </p:nvGraphicFramePr>
        <p:xfrm>
          <a:off x="8358188" y="4724400"/>
          <a:ext cx="785812" cy="160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4" name="Image" r:id="rId17" imgW="1244006" imgH="2539683" progId="Photoshop.Image.10">
                  <p:embed/>
                </p:oleObj>
              </mc:Choice>
              <mc:Fallback>
                <p:oleObj name="Image" r:id="rId17" imgW="1244006" imgH="2539683" progId="Photoshop.Image.10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58188" y="4724400"/>
                        <a:ext cx="785812" cy="1603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819" grpId="0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28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華康儷中黑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  <a:cs typeface="華康儷中黑" charset="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000" b="1" i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Consolas" pitchFamily="49" charset="0"/>
          <a:ea typeface="華康儷中黑" pitchFamily="49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9"/>
        </a:buBlip>
        <a:defRPr kumimoji="1" sz="3200" b="1">
          <a:solidFill>
            <a:schemeClr val="accent2"/>
          </a:solidFill>
          <a:latin typeface="+mn-lt"/>
          <a:ea typeface="+mn-ea"/>
          <a:cs typeface="華康中黑體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20"/>
        </a:buBlip>
        <a:defRPr kumimoji="1" sz="3000" b="1">
          <a:solidFill>
            <a:srgbClr val="006600"/>
          </a:solidFill>
          <a:latin typeface="+mn-lt"/>
          <a:ea typeface="+mn-ea"/>
          <a:cs typeface="華康中黑體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21"/>
        </a:buBlip>
        <a:defRPr kumimoji="1" sz="2400" b="1">
          <a:solidFill>
            <a:srgbClr val="FF3300"/>
          </a:solidFill>
          <a:latin typeface="+mn-lt"/>
          <a:ea typeface="+mn-ea"/>
          <a:cs typeface="華康中黑體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Blip>
          <a:blip r:embed="rId22"/>
        </a:buBlip>
        <a:defRPr kumimoji="1" sz="2000" b="1">
          <a:solidFill>
            <a:schemeClr val="tx1"/>
          </a:solidFill>
          <a:latin typeface="+mn-lt"/>
          <a:ea typeface="+mn-ea"/>
          <a:cs typeface="華康中黑體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Arial" charset="0"/>
          <a:ea typeface="新細明體" pitchFamily="18" charset="-120"/>
          <a:cs typeface="新細明體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Arial" charset="0"/>
          <a:ea typeface="新細明體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14" name="Object 7"/>
          <p:cNvGraphicFramePr>
            <a:graphicFrameLocks noChangeAspect="1"/>
          </p:cNvGraphicFramePr>
          <p:nvPr userDrawn="1"/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3" name="Image" r:id="rId15" imgW="13003175" imgH="9752381" progId="Photoshop.Image.10">
                  <p:embed/>
                </p:oleObj>
              </mc:Choice>
              <mc:Fallback>
                <p:oleObj name="Image" r:id="rId15" imgW="13003175" imgH="9752381" progId="Photoshop.Image.10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836613"/>
            <a:ext cx="822960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44675"/>
            <a:ext cx="8229600" cy="428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新細明體" pitchFamily="18" charset="-120"/>
                <a:cs typeface="+mn-cs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7951CB87-F520-AA4D-A8B4-6C10051A8F5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+mj-lt"/>
          <a:ea typeface="+mj-ea"/>
          <a:cs typeface="新細明體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  <a:cs typeface="新細明體" charset="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000" i="1">
          <a:solidFill>
            <a:schemeClr val="tx2"/>
          </a:solidFill>
          <a:latin typeface="Arial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7"/>
        </a:buBlip>
        <a:defRPr kumimoji="1" sz="3200">
          <a:solidFill>
            <a:srgbClr val="808080"/>
          </a:solidFill>
          <a:latin typeface="+mn-lt"/>
          <a:ea typeface="+mn-ea"/>
          <a:cs typeface="新細明體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8"/>
        </a:buBlip>
        <a:defRPr kumimoji="1" sz="3000">
          <a:solidFill>
            <a:srgbClr val="5F5F5F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9"/>
        </a:buBlip>
        <a:defRPr kumimoji="1" sz="2400">
          <a:solidFill>
            <a:srgbClr val="333333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Blip>
          <a:blip r:embed="rId20"/>
        </a:buBlip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投影片編號版面配置區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fld id="{3A70011F-16B9-8F4B-9397-0B66EC96B38D}" type="slidenum">
              <a:rPr lang="en-US" altLang="zh-TW" sz="1400"/>
              <a:pPr/>
              <a:t>1</a:t>
            </a:fld>
            <a:endParaRPr lang="en-US" altLang="zh-TW" sz="1400"/>
          </a:p>
        </p:txBody>
      </p:sp>
      <p:sp>
        <p:nvSpPr>
          <p:cNvPr id="27650" name="Text Box 7"/>
          <p:cNvSpPr txBox="1">
            <a:spLocks noChangeArrowheads="1"/>
          </p:cNvSpPr>
          <p:nvPr/>
        </p:nvSpPr>
        <p:spPr bwMode="auto">
          <a:xfrm>
            <a:off x="899592" y="5748619"/>
            <a:ext cx="42481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  <a:cs typeface="新細明體" charset="0"/>
              </a:defRPr>
            </a:lvl1pPr>
            <a:lvl2pPr marL="742950" indent="-28575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2pPr>
            <a:lvl3pPr marL="11430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3pPr>
            <a:lvl4pPr marL="16002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4pPr>
            <a:lvl5pPr marL="2057400" indent="-228600"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新細明體" charset="0"/>
              </a:defRPr>
            </a:lvl9pPr>
          </a:lstStyle>
          <a:p>
            <a:pPr algn="ctr"/>
            <a:r>
              <a:rPr lang="zh-TW" altLang="en-US" sz="2800">
                <a:latin typeface="華康儷中黑" charset="0"/>
                <a:ea typeface="華康儷中黑" charset="0"/>
                <a:cs typeface="華康儷中黑" charset="0"/>
              </a:rPr>
              <a:t>段維瀚 老師</a:t>
            </a:r>
          </a:p>
        </p:txBody>
      </p:sp>
      <p:sp>
        <p:nvSpPr>
          <p:cNvPr id="806923" name="Rectangle 11"/>
          <p:cNvSpPr>
            <a:spLocks noChangeArrowheads="1"/>
          </p:cNvSpPr>
          <p:nvPr/>
        </p:nvSpPr>
        <p:spPr bwMode="auto">
          <a:xfrm>
            <a:off x="323528" y="620688"/>
            <a:ext cx="74168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4000" b="1" i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MVC</a:t>
            </a:r>
            <a:r>
              <a:rPr lang="zh-CN" altLang="en-US" sz="40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華康儷中黑" pitchFamily="49" charset="-120"/>
                <a:ea typeface="華康儷中黑" pitchFamily="49" charset="-120"/>
              </a:rPr>
              <a:t>模型</a:t>
            </a:r>
            <a:endParaRPr lang="zh-TW" altLang="en-US" sz="4000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Consolas" pitchFamily="49" charset="0"/>
              <a:ea typeface="華康粗圓體" pitchFamily="49" charset="-12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866A5580-8DF9-EC4F-966C-58CC7C1C2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714" y="2795665"/>
            <a:ext cx="3333504" cy="295166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MVC</a:t>
            </a:r>
            <a:endParaRPr kumimoji="1"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988840"/>
            <a:ext cx="7734300" cy="34925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5724128" y="1196752"/>
            <a:ext cx="720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7884368" y="3573016"/>
            <a:ext cx="79208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TW" sz="4000" dirty="0"/>
              <a:t>M</a:t>
            </a:r>
            <a:endParaRPr kumimoji="1" lang="zh-TW" altLang="en-US" sz="40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5220072" y="4941168"/>
            <a:ext cx="79208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V</a:t>
            </a:r>
            <a:endParaRPr kumimoji="1" lang="zh-TW" altLang="en-US" sz="40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5292080" y="2564904"/>
            <a:ext cx="792088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C</a:t>
            </a:r>
            <a:endParaRPr kumimoji="1"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91204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11BE4D-5C39-B243-AF9E-DB1092F94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MVC </a:t>
            </a:r>
            <a:r>
              <a:rPr lang="zh-CN" altLang="en-US" dirty="0"/>
              <a:t>簡介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277817-8063-4F41-BC6B-AAE4006DB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結合模型、顯示、控制器元件，實作可運行的</a:t>
            </a:r>
            <a:r>
              <a:rPr lang="en" altLang="zh-TW" dirty="0"/>
              <a:t>MVC</a:t>
            </a:r>
            <a:r>
              <a:rPr lang="zh-TW" altLang="en-US" dirty="0"/>
              <a:t>解決方案</a:t>
            </a:r>
            <a:endParaRPr lang="en-US" altLang="zh-TW" dirty="0"/>
          </a:p>
          <a:p>
            <a:pPr lvl="1"/>
            <a:r>
              <a:rPr lang="zh-TW" altLang="en-US" dirty="0"/>
              <a:t>使用</a:t>
            </a:r>
            <a:r>
              <a:rPr lang="en" altLang="zh-TW" dirty="0">
                <a:solidFill>
                  <a:srgbClr val="FF0000"/>
                </a:solidFill>
              </a:rPr>
              <a:t>POJO</a:t>
            </a:r>
            <a:r>
              <a:rPr lang="zh-TW" altLang="en-US" dirty="0"/>
              <a:t>實作模型</a:t>
            </a:r>
            <a:r>
              <a:rPr lang="en-US" altLang="zh-TW" dirty="0"/>
              <a:t>(</a:t>
            </a:r>
            <a:r>
              <a:rPr lang="en" altLang="zh-TW" dirty="0"/>
              <a:t>Model)</a:t>
            </a:r>
            <a:r>
              <a:rPr lang="zh-TW" altLang="en-US" dirty="0"/>
              <a:t>設計元素</a:t>
            </a:r>
            <a:endParaRPr lang="en-US" altLang="zh-TW" dirty="0"/>
          </a:p>
          <a:p>
            <a:pPr lvl="1"/>
            <a:r>
              <a:rPr lang="zh-TW" altLang="en-US" dirty="0"/>
              <a:t>使用</a:t>
            </a:r>
            <a:r>
              <a:rPr lang="en" altLang="zh-TW" dirty="0">
                <a:solidFill>
                  <a:srgbClr val="FF0000"/>
                </a:solidFill>
              </a:rPr>
              <a:t>JSP/HTML</a:t>
            </a:r>
            <a:r>
              <a:rPr lang="zh-TW" altLang="en-US" dirty="0"/>
              <a:t>實作顯示</a:t>
            </a:r>
            <a:r>
              <a:rPr lang="en-US" altLang="zh-TW" dirty="0"/>
              <a:t>(</a:t>
            </a:r>
            <a:r>
              <a:rPr lang="en" altLang="zh-TW" dirty="0"/>
              <a:t>View)</a:t>
            </a:r>
            <a:r>
              <a:rPr lang="zh-TW" altLang="en-US" dirty="0"/>
              <a:t>設計元素</a:t>
            </a:r>
            <a:endParaRPr lang="en-US" altLang="zh-TW" dirty="0"/>
          </a:p>
          <a:p>
            <a:pPr lvl="1"/>
            <a:r>
              <a:rPr lang="zh-TW" altLang="en-US" dirty="0"/>
              <a:t>使用</a:t>
            </a:r>
            <a:r>
              <a:rPr lang="en" altLang="zh-TW" dirty="0">
                <a:solidFill>
                  <a:srgbClr val="FF0000"/>
                </a:solidFill>
              </a:rPr>
              <a:t>Servlet</a:t>
            </a:r>
            <a:r>
              <a:rPr lang="zh-TW" altLang="en-US" dirty="0"/>
              <a:t>實作控制器</a:t>
            </a:r>
            <a:r>
              <a:rPr lang="en-US" altLang="zh-TW" dirty="0"/>
              <a:t>(</a:t>
            </a:r>
            <a:r>
              <a:rPr lang="en" altLang="zh-TW" dirty="0"/>
              <a:t>Controller)</a:t>
            </a:r>
            <a:r>
              <a:rPr lang="zh-TW" altLang="en-US" dirty="0"/>
              <a:t>設計元素</a:t>
            </a:r>
          </a:p>
        </p:txBody>
      </p:sp>
    </p:spTree>
    <p:extLst>
      <p:ext uri="{BB962C8B-B14F-4D97-AF65-F5344CB8AC3E}">
        <p14:creationId xmlns:p14="http://schemas.microsoft.com/office/powerpoint/2010/main" val="3751491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80348A-0F2C-0F49-8365-F75259EA6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如何實作</a:t>
            </a:r>
            <a:r>
              <a:rPr kumimoji="1" lang="en-US" altLang="zh-TW" dirty="0"/>
              <a:t> MVC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1B1AA6-B41C-704A-8954-AE7E7A616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44675"/>
            <a:ext cx="8229600" cy="1800349"/>
          </a:xfrm>
        </p:spPr>
        <p:txBody>
          <a:bodyPr/>
          <a:lstStyle/>
          <a:p>
            <a:r>
              <a:rPr lang="zh-TW" altLang="en-US" dirty="0"/>
              <a:t>如何實作控制器元件</a:t>
            </a:r>
            <a:r>
              <a:rPr lang="en-US" altLang="zh-TW" dirty="0"/>
              <a:t>? </a:t>
            </a:r>
          </a:p>
          <a:p>
            <a:pPr lvl="1"/>
            <a:r>
              <a:rPr lang="zh-TW" altLang="en-US" dirty="0"/>
              <a:t>如何實作模型元件</a:t>
            </a:r>
            <a:r>
              <a:rPr lang="en-US" altLang="zh-TW" dirty="0"/>
              <a:t>?</a:t>
            </a:r>
          </a:p>
          <a:p>
            <a:pPr lvl="1"/>
            <a:r>
              <a:rPr lang="zh-TW" altLang="en-US" dirty="0"/>
              <a:t>如何實作顯示元件</a:t>
            </a:r>
            <a:r>
              <a:rPr lang="en-US" altLang="zh-TW" dirty="0"/>
              <a:t>?</a:t>
            </a:r>
            <a:endParaRPr kumimoji="1" lang="zh-TW" altLang="en-US" dirty="0"/>
          </a:p>
        </p:txBody>
      </p:sp>
      <p:sp>
        <p:nvSpPr>
          <p:cNvPr id="4" name="正五邊形 3">
            <a:extLst>
              <a:ext uri="{FF2B5EF4-FFF2-40B4-BE49-F238E27FC236}">
                <a16:creationId xmlns:a16="http://schemas.microsoft.com/office/drawing/2014/main" id="{3A66E1AE-F932-704C-8F95-F8F849F2918E}"/>
              </a:ext>
            </a:extLst>
          </p:cNvPr>
          <p:cNvSpPr/>
          <p:nvPr/>
        </p:nvSpPr>
        <p:spPr>
          <a:xfrm>
            <a:off x="5364088" y="4050632"/>
            <a:ext cx="792088" cy="72008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b="1" dirty="0">
                <a:solidFill>
                  <a:schemeClr val="tx1"/>
                </a:solidFill>
              </a:rPr>
              <a:t>C</a:t>
            </a:r>
            <a:endParaRPr kumimoji="1" lang="zh-TW" altLang="en-US" sz="3200" b="1" dirty="0">
              <a:solidFill>
                <a:schemeClr val="tx1"/>
              </a:solidFill>
            </a:endParaRP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D1F23D06-1AF5-7149-AEA2-2593DDAFC076}"/>
              </a:ext>
            </a:extLst>
          </p:cNvPr>
          <p:cNvSpPr/>
          <p:nvPr/>
        </p:nvSpPr>
        <p:spPr>
          <a:xfrm>
            <a:off x="6732240" y="4077072"/>
            <a:ext cx="739725" cy="739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solidFill>
                  <a:schemeClr val="tx1"/>
                </a:solidFill>
              </a:rPr>
              <a:t>M</a:t>
            </a:r>
            <a:endParaRPr kumimoji="1" lang="zh-TW" altLang="en-US" sz="3200" b="1" dirty="0">
              <a:solidFill>
                <a:schemeClr val="tx1"/>
              </a:solidFill>
            </a:endParaRPr>
          </a:p>
        </p:txBody>
      </p:sp>
      <p:sp>
        <p:nvSpPr>
          <p:cNvPr id="6" name="摺角紙張 5">
            <a:extLst>
              <a:ext uri="{FF2B5EF4-FFF2-40B4-BE49-F238E27FC236}">
                <a16:creationId xmlns:a16="http://schemas.microsoft.com/office/drawing/2014/main" id="{5B6979B4-E2CD-1B44-AE6E-1C3D32BA5901}"/>
              </a:ext>
            </a:extLst>
          </p:cNvPr>
          <p:cNvSpPr/>
          <p:nvPr/>
        </p:nvSpPr>
        <p:spPr>
          <a:xfrm>
            <a:off x="5436096" y="5392861"/>
            <a:ext cx="648072" cy="720080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b="1" dirty="0">
                <a:solidFill>
                  <a:schemeClr val="tx1"/>
                </a:solidFill>
              </a:rPr>
              <a:t>V</a:t>
            </a:r>
            <a:endParaRPr kumimoji="1" lang="zh-TW" altLang="en-US" sz="3200" b="1" dirty="0">
              <a:solidFill>
                <a:schemeClr val="tx1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DDBD17C2-5D21-144A-87D4-FC5CDAAE75CB}"/>
              </a:ext>
            </a:extLst>
          </p:cNvPr>
          <p:cNvCxnSpPr>
            <a:cxnSpLocks/>
          </p:cNvCxnSpPr>
          <p:nvPr/>
        </p:nvCxnSpPr>
        <p:spPr>
          <a:xfrm>
            <a:off x="3923927" y="4456757"/>
            <a:ext cx="144016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C1222592-0B09-9541-B673-2692E852EC66}"/>
              </a:ext>
            </a:extLst>
          </p:cNvPr>
          <p:cNvCxnSpPr>
            <a:cxnSpLocks/>
          </p:cNvCxnSpPr>
          <p:nvPr/>
        </p:nvCxnSpPr>
        <p:spPr>
          <a:xfrm>
            <a:off x="6084168" y="4456757"/>
            <a:ext cx="648072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16E59E85-9F04-2840-ABAB-443A53113EA3}"/>
              </a:ext>
            </a:extLst>
          </p:cNvPr>
          <p:cNvCxnSpPr>
            <a:cxnSpLocks/>
          </p:cNvCxnSpPr>
          <p:nvPr/>
        </p:nvCxnSpPr>
        <p:spPr>
          <a:xfrm flipH="1">
            <a:off x="3923927" y="5680893"/>
            <a:ext cx="151217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箭頭接點 13">
            <a:extLst>
              <a:ext uri="{FF2B5EF4-FFF2-40B4-BE49-F238E27FC236}">
                <a16:creationId xmlns:a16="http://schemas.microsoft.com/office/drawing/2014/main" id="{B738E0EC-C85E-F04F-9038-605FED4C1F0D}"/>
              </a:ext>
            </a:extLst>
          </p:cNvPr>
          <p:cNvCxnSpPr>
            <a:cxnSpLocks/>
          </p:cNvCxnSpPr>
          <p:nvPr/>
        </p:nvCxnSpPr>
        <p:spPr>
          <a:xfrm>
            <a:off x="5724128" y="4816797"/>
            <a:ext cx="0" cy="5760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223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27D7D3-0686-9241-B816-C51904ED9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控制器任務分派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C241C0-53B4-F64F-89EA-D92E5F1C8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控制器</a:t>
            </a:r>
            <a:r>
              <a:rPr lang="en-US" altLang="zh-TW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" altLang="zh-TW" dirty="0"/>
              <a:t>Web</a:t>
            </a:r>
            <a:r>
              <a:rPr lang="zh-TW" altLang="en-US" dirty="0"/>
              <a:t>容器的連結</a:t>
            </a:r>
            <a:r>
              <a:rPr lang="en-US" altLang="zh-TW" dirty="0"/>
              <a:t>/</a:t>
            </a:r>
            <a:r>
              <a:rPr lang="zh-CN" altLang="en-US" dirty="0"/>
              <a:t>進入</a:t>
            </a:r>
            <a:r>
              <a:rPr lang="zh-TW" altLang="en-US" dirty="0"/>
              <a:t>點</a:t>
            </a:r>
            <a:endParaRPr lang="en-US" altLang="zh-TW" dirty="0"/>
          </a:p>
          <a:p>
            <a:pPr marL="971550" lvl="1" indent="-514350">
              <a:buFont typeface="+mj-lt"/>
              <a:buAutoNum type="arabicPeriod"/>
            </a:pPr>
            <a:r>
              <a:rPr lang="zh-TW" altLang="en-US" dirty="0"/>
              <a:t>分析參數資料</a:t>
            </a:r>
          </a:p>
          <a:p>
            <a:pPr marL="971550" lvl="1" indent="-514350">
              <a:buFont typeface="+mj-lt"/>
              <a:buAutoNum type="arabicPeriod"/>
            </a:pPr>
            <a:r>
              <a:rPr lang="zh-TW" altLang="en-US" dirty="0"/>
              <a:t>連接模型</a:t>
            </a:r>
            <a:r>
              <a:rPr lang="en-US" altLang="zh-TW" dirty="0"/>
              <a:t>(</a:t>
            </a:r>
            <a:r>
              <a:rPr lang="en" altLang="zh-TW" dirty="0"/>
              <a:t>Model)</a:t>
            </a:r>
            <a:r>
              <a:rPr lang="zh-TW" altLang="en-US" dirty="0"/>
              <a:t>與顯示</a:t>
            </a:r>
            <a:r>
              <a:rPr lang="en-US" altLang="zh-TW" dirty="0"/>
              <a:t>(</a:t>
            </a:r>
            <a:r>
              <a:rPr lang="en" altLang="zh-TW" dirty="0"/>
              <a:t>View)</a:t>
            </a:r>
            <a:endParaRPr lang="en-US" altLang="zh-TW" dirty="0"/>
          </a:p>
          <a:p>
            <a:pPr lvl="2"/>
            <a:r>
              <a:rPr lang="zh-TW" altLang="en-US" dirty="0"/>
              <a:t>透過</a:t>
            </a:r>
            <a:r>
              <a:rPr lang="en" altLang="zh-TW" dirty="0"/>
              <a:t>Java</a:t>
            </a:r>
            <a:r>
              <a:rPr lang="zh-TW" altLang="en-US" dirty="0"/>
              <a:t>的方法呼叫將請求資料傳遞給模型</a:t>
            </a:r>
            <a:endParaRPr lang="en-US" altLang="zh-TW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zh-TW" altLang="en-US" dirty="0"/>
              <a:t>轉送給顯示</a:t>
            </a:r>
            <a:r>
              <a:rPr lang="en-US" altLang="zh-TW" dirty="0"/>
              <a:t>(JSP/HTML)</a:t>
            </a:r>
            <a:endParaRPr lang="zh-TW" altLang="en-US" dirty="0"/>
          </a:p>
          <a:p>
            <a:pPr lvl="4"/>
            <a:r>
              <a:rPr lang="en" altLang="zh-TW" dirty="0" err="1"/>
              <a:t>RequestDispatcher</a:t>
            </a:r>
            <a:r>
              <a:rPr lang="en" altLang="zh-TW" dirty="0"/>
              <a:t> </a:t>
            </a:r>
            <a:r>
              <a:rPr lang="en" altLang="zh-TW" dirty="0" err="1"/>
              <a:t>rd</a:t>
            </a:r>
            <a:r>
              <a:rPr lang="en" altLang="zh-TW" dirty="0"/>
              <a:t> = </a:t>
            </a:r>
            <a:r>
              <a:rPr lang="en" altLang="zh-TW" dirty="0" err="1"/>
              <a:t>request.getRequestDispatcher</a:t>
            </a:r>
            <a:r>
              <a:rPr lang="en" altLang="zh-TW" dirty="0"/>
              <a:t>("</a:t>
            </a:r>
            <a:r>
              <a:rPr lang="en" altLang="zh-TW" dirty="0" err="1"/>
              <a:t>view.jsp</a:t>
            </a:r>
            <a:r>
              <a:rPr lang="en" altLang="zh-TW" dirty="0"/>
              <a:t>");</a:t>
            </a:r>
            <a:br>
              <a:rPr lang="en" altLang="zh-TW" dirty="0"/>
            </a:br>
            <a:r>
              <a:rPr lang="en" altLang="zh-TW" dirty="0" err="1"/>
              <a:t>rd.forward</a:t>
            </a:r>
            <a:r>
              <a:rPr lang="en" altLang="zh-TW" dirty="0"/>
              <a:t>(request, response);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52632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76F19D-B35D-E842-901B-A8A1634CD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由</a:t>
            </a:r>
            <a:r>
              <a:rPr lang="en-US" altLang="zh-TW" dirty="0"/>
              <a:t> </a:t>
            </a:r>
            <a:r>
              <a:rPr lang="en" altLang="zh-TW" dirty="0"/>
              <a:t>Servlet</a:t>
            </a:r>
            <a:r>
              <a:rPr lang="zh-TW" altLang="en-US" dirty="0"/>
              <a:t>傳送資料到</a:t>
            </a:r>
            <a:r>
              <a:rPr lang="en-US" altLang="zh-TW" dirty="0"/>
              <a:t> </a:t>
            </a:r>
            <a:r>
              <a:rPr lang="en" altLang="zh-TW" dirty="0"/>
              <a:t>JSP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0D9FAA-AA0C-B24A-A11D-6A9275D50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Servlet </a:t>
            </a:r>
            <a:r>
              <a:rPr kumimoji="1" lang="zh-CN" altLang="en-US" dirty="0"/>
              <a:t>端</a:t>
            </a:r>
            <a:endParaRPr kumimoji="1" lang="en-US" altLang="zh-CN" dirty="0"/>
          </a:p>
          <a:p>
            <a:pPr lvl="1"/>
            <a:r>
              <a:rPr lang="en" altLang="zh-TW" dirty="0" err="1"/>
              <a:t>req.setAttribute</a:t>
            </a:r>
            <a:r>
              <a:rPr lang="en" altLang="zh-TW" dirty="0"/>
              <a:t>("x", 100);</a:t>
            </a:r>
          </a:p>
          <a:p>
            <a:r>
              <a:rPr kumimoji="1" lang="en-US" altLang="zh-TW" dirty="0"/>
              <a:t>JSP </a:t>
            </a:r>
            <a:r>
              <a:rPr kumimoji="1" lang="zh-CN" altLang="en-US" dirty="0"/>
              <a:t>端</a:t>
            </a:r>
            <a:endParaRPr kumimoji="1" lang="en-US" altLang="zh-CN" dirty="0"/>
          </a:p>
          <a:p>
            <a:pPr lvl="1"/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JSP-</a:t>
            </a:r>
            <a:r>
              <a:rPr lang="en-US" altLang="zh-TW" dirty="0" err="1"/>
              <a:t>JavaCode</a:t>
            </a:r>
            <a:endParaRPr lang="en-US" altLang="zh-TW" dirty="0"/>
          </a:p>
          <a:p>
            <a:pPr lvl="2"/>
            <a:r>
              <a:rPr lang="en-US" altLang="zh-TW" dirty="0" err="1"/>
              <a:t>request.getAttribute</a:t>
            </a:r>
            <a:r>
              <a:rPr lang="en" altLang="zh-TW" dirty="0"/>
              <a:t>("x"</a:t>
            </a:r>
            <a:r>
              <a:rPr lang="en-US" altLang="zh-TW" dirty="0"/>
              <a:t>);</a:t>
            </a:r>
          </a:p>
          <a:p>
            <a:pPr lvl="1"/>
            <a:r>
              <a:rPr kumimoji="1" lang="en-US" altLang="zh-TW" dirty="0">
                <a:solidFill>
                  <a:schemeClr val="bg1">
                    <a:lumMod val="75000"/>
                  </a:schemeClr>
                </a:solidFill>
              </a:rPr>
              <a:t>JSP-</a:t>
            </a:r>
            <a:r>
              <a:rPr kumimoji="1" lang="en-US" altLang="zh-TW" dirty="0"/>
              <a:t>EL</a:t>
            </a:r>
          </a:p>
          <a:p>
            <a:pPr lvl="2"/>
            <a:r>
              <a:rPr kumimoji="1" lang="en-US" altLang="zh-TW" dirty="0"/>
              <a:t>${</a:t>
            </a:r>
            <a:r>
              <a:rPr kumimoji="1" lang="en-US" altLang="zh-TW" dirty="0" err="1"/>
              <a:t>requestScope.x</a:t>
            </a:r>
            <a:r>
              <a:rPr kumimoji="1" lang="en-US" altLang="zh-TW" dirty="0"/>
              <a:t>}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67566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76F19D-B35D-E842-901B-A8A1634CD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由</a:t>
            </a:r>
            <a:r>
              <a:rPr lang="en-US" altLang="zh-TW" dirty="0"/>
              <a:t> </a:t>
            </a:r>
            <a:r>
              <a:rPr lang="en" altLang="zh-TW" dirty="0"/>
              <a:t>Servlet</a:t>
            </a:r>
            <a:r>
              <a:rPr lang="zh-TW" altLang="en-US" dirty="0"/>
              <a:t>傳送資料到</a:t>
            </a:r>
            <a:r>
              <a:rPr lang="en-US" altLang="zh-TW" dirty="0"/>
              <a:t> </a:t>
            </a:r>
            <a:r>
              <a:rPr lang="en" altLang="zh-TW" dirty="0"/>
              <a:t>JSP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0D9FAA-AA0C-B24A-A11D-6A9275D50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Servlet </a:t>
            </a:r>
            <a:r>
              <a:rPr kumimoji="1" lang="zh-CN" altLang="en-US" dirty="0"/>
              <a:t>端</a:t>
            </a:r>
            <a:endParaRPr kumimoji="1" lang="en-US" altLang="zh-CN" dirty="0"/>
          </a:p>
          <a:p>
            <a:pPr lvl="1"/>
            <a:r>
              <a:rPr lang="en" altLang="zh-TW" sz="2400" dirty="0"/>
              <a:t>User user = new User();</a:t>
            </a:r>
            <a:br>
              <a:rPr lang="en" altLang="zh-TW" sz="2400" dirty="0"/>
            </a:br>
            <a:r>
              <a:rPr lang="en" altLang="zh-TW" sz="2400" dirty="0" err="1"/>
              <a:t>user.setName</a:t>
            </a:r>
            <a:r>
              <a:rPr lang="en" altLang="zh-TW" sz="2400" dirty="0"/>
              <a:t>("Mary");</a:t>
            </a:r>
            <a:br>
              <a:rPr lang="en" altLang="zh-TW" sz="2400" dirty="0"/>
            </a:br>
            <a:r>
              <a:rPr lang="en" altLang="zh-TW" sz="2400" dirty="0" err="1"/>
              <a:t>req.setAttribute</a:t>
            </a:r>
            <a:r>
              <a:rPr lang="en" altLang="zh-TW" sz="2400" dirty="0"/>
              <a:t>("user", user);</a:t>
            </a:r>
          </a:p>
          <a:p>
            <a:r>
              <a:rPr kumimoji="1" lang="en-US" altLang="zh-TW" dirty="0"/>
              <a:t>JSP </a:t>
            </a:r>
            <a:r>
              <a:rPr kumimoji="1" lang="zh-CN" altLang="en-US" dirty="0"/>
              <a:t>端</a:t>
            </a:r>
            <a:endParaRPr kumimoji="1" lang="en-US" altLang="zh-CN" dirty="0"/>
          </a:p>
          <a:p>
            <a:pPr lvl="1"/>
            <a:r>
              <a:rPr lang="en-US" altLang="zh-TW" sz="2400" dirty="0">
                <a:solidFill>
                  <a:schemeClr val="bg1">
                    <a:lumMod val="75000"/>
                  </a:schemeClr>
                </a:solidFill>
              </a:rPr>
              <a:t>JSP-</a:t>
            </a:r>
            <a:r>
              <a:rPr lang="en-US" altLang="zh-TW" sz="2400" dirty="0" err="1"/>
              <a:t>JavaCode</a:t>
            </a:r>
            <a:endParaRPr lang="en-US" altLang="zh-TW" sz="2400" dirty="0"/>
          </a:p>
          <a:p>
            <a:pPr lvl="2"/>
            <a:r>
              <a:rPr lang="en-US" altLang="zh-TW" sz="2000" dirty="0"/>
              <a:t>User user = (User)</a:t>
            </a:r>
            <a:r>
              <a:rPr lang="en-US" altLang="zh-TW" sz="2000" dirty="0" err="1"/>
              <a:t>request.getAttribute</a:t>
            </a:r>
            <a:r>
              <a:rPr lang="en" altLang="zh-TW" sz="2000" dirty="0"/>
              <a:t>("user"</a:t>
            </a:r>
            <a:r>
              <a:rPr lang="en-US" altLang="zh-TW" sz="2000" dirty="0"/>
              <a:t>);</a:t>
            </a:r>
            <a:br>
              <a:rPr lang="en-US" altLang="zh-TW" sz="2000" dirty="0"/>
            </a:br>
            <a:r>
              <a:rPr lang="en-US" altLang="zh-TW" sz="2000" dirty="0" err="1"/>
              <a:t>out.print</a:t>
            </a:r>
            <a:r>
              <a:rPr lang="en-US" altLang="zh-TW" sz="2000" dirty="0"/>
              <a:t>(</a:t>
            </a:r>
            <a:r>
              <a:rPr lang="en-US" altLang="zh-TW" sz="2000" dirty="0" err="1"/>
              <a:t>user.getName</a:t>
            </a:r>
            <a:r>
              <a:rPr lang="en-US" altLang="zh-TW" sz="2000" dirty="0"/>
              <a:t>());</a:t>
            </a:r>
            <a:endParaRPr kumimoji="1" lang="en-US" altLang="zh-TW" sz="2000" dirty="0"/>
          </a:p>
          <a:p>
            <a:pPr lvl="1"/>
            <a:r>
              <a:rPr kumimoji="1" lang="en-US" altLang="zh-TW" sz="2400" dirty="0">
                <a:solidFill>
                  <a:schemeClr val="bg1">
                    <a:lumMod val="75000"/>
                  </a:schemeClr>
                </a:solidFill>
              </a:rPr>
              <a:t>JSP-</a:t>
            </a:r>
            <a:r>
              <a:rPr kumimoji="1" lang="en-US" altLang="zh-TW" sz="2400" dirty="0"/>
              <a:t>EL</a:t>
            </a:r>
          </a:p>
          <a:p>
            <a:pPr lvl="2"/>
            <a:r>
              <a:rPr kumimoji="1" lang="en-US" altLang="zh-TW" sz="2000" dirty="0"/>
              <a:t>${</a:t>
            </a:r>
            <a:r>
              <a:rPr kumimoji="1" lang="en-US" altLang="zh-TW" sz="2000" dirty="0" err="1"/>
              <a:t>requestScope.user.name</a:t>
            </a:r>
            <a:r>
              <a:rPr kumimoji="1" lang="en-US" altLang="zh-TW" sz="2000" dirty="0"/>
              <a:t>}</a:t>
            </a:r>
            <a:endParaRPr kumimoji="1"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8482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方塊 8">
            <a:extLst>
              <a:ext uri="{FF2B5EF4-FFF2-40B4-BE49-F238E27FC236}">
                <a16:creationId xmlns:a16="http://schemas.microsoft.com/office/drawing/2014/main" id="{AF8C0309-437B-D14C-8421-5ACC29B4C401}"/>
              </a:ext>
            </a:extLst>
          </p:cNvPr>
          <p:cNvSpPr txBox="1"/>
          <p:nvPr/>
        </p:nvSpPr>
        <p:spPr>
          <a:xfrm>
            <a:off x="217279" y="620688"/>
            <a:ext cx="6381862" cy="160043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TW" sz="1400" dirty="0"/>
              <a:t>String username = </a:t>
            </a:r>
            <a:r>
              <a:rPr kumimoji="1" lang="en-US" altLang="zh-TW" sz="1400" dirty="0" err="1"/>
              <a:t>req.getParameter</a:t>
            </a:r>
            <a:r>
              <a:rPr kumimoji="1" lang="en-US" altLang="zh-TW" sz="1400" dirty="0"/>
              <a:t>(“username”);</a:t>
            </a:r>
            <a:br>
              <a:rPr kumimoji="1" lang="en-US" altLang="zh-TW" sz="1400" dirty="0"/>
            </a:br>
            <a:r>
              <a:rPr kumimoji="1" lang="en-US" altLang="zh-TW" sz="1400" b="1" dirty="0"/>
              <a:t>User user = new User(username);</a:t>
            </a:r>
            <a:br>
              <a:rPr kumimoji="1" lang="en-US" altLang="zh-TW" sz="1400" dirty="0"/>
            </a:br>
            <a:r>
              <a:rPr kumimoji="1" lang="en-US" altLang="zh-TW" sz="1400" dirty="0" err="1"/>
              <a:t>boolean</a:t>
            </a:r>
            <a:r>
              <a:rPr kumimoji="1" lang="en-US" altLang="zh-TW" sz="1400" dirty="0"/>
              <a:t> check = </a:t>
            </a:r>
            <a:r>
              <a:rPr kumimoji="1" lang="en-US" altLang="zh-TW" sz="1400" dirty="0" err="1"/>
              <a:t>user.isMember</a:t>
            </a:r>
            <a:r>
              <a:rPr kumimoji="1" lang="en-US" altLang="zh-TW" sz="1400" dirty="0"/>
              <a:t>();</a:t>
            </a:r>
          </a:p>
          <a:p>
            <a:r>
              <a:rPr lang="en-US" altLang="zh-TW" sz="1400" dirty="0" err="1"/>
              <a:t>req.setAttribute</a:t>
            </a:r>
            <a:r>
              <a:rPr lang="en-US" altLang="zh-TW" sz="1400" dirty="0"/>
              <a:t>(“check”, check);</a:t>
            </a:r>
          </a:p>
          <a:p>
            <a:r>
              <a:rPr lang="en-US" altLang="zh-TW" sz="1400" dirty="0" err="1"/>
              <a:t>req.setAttribute</a:t>
            </a:r>
            <a:r>
              <a:rPr lang="en-US" altLang="zh-TW" sz="1400" dirty="0"/>
              <a:t>(“username”, username);</a:t>
            </a:r>
            <a:endParaRPr kumimoji="1" lang="en-US" altLang="zh-TW" sz="1400" dirty="0"/>
          </a:p>
          <a:p>
            <a:r>
              <a:rPr lang="en" altLang="zh-TW" sz="1400" dirty="0" err="1"/>
              <a:t>RequestDispatcher</a:t>
            </a:r>
            <a:r>
              <a:rPr lang="en" altLang="zh-TW" sz="1400" dirty="0"/>
              <a:t> </a:t>
            </a:r>
            <a:r>
              <a:rPr lang="en" altLang="zh-TW" sz="1400" dirty="0" err="1"/>
              <a:t>rd</a:t>
            </a:r>
            <a:r>
              <a:rPr lang="en" altLang="zh-TW" sz="1400" dirty="0"/>
              <a:t> = </a:t>
            </a:r>
            <a:r>
              <a:rPr lang="en" altLang="zh-TW" sz="1400" dirty="0" err="1"/>
              <a:t>request.getRequestDispatcher</a:t>
            </a:r>
            <a:r>
              <a:rPr lang="en" altLang="zh-TW" sz="1400" dirty="0"/>
              <a:t>("</a:t>
            </a:r>
            <a:r>
              <a:rPr lang="en" altLang="zh-TW" sz="1400" b="1" dirty="0" err="1"/>
              <a:t>view.jsp</a:t>
            </a:r>
            <a:r>
              <a:rPr lang="en" altLang="zh-TW" sz="1400" dirty="0"/>
              <a:t>");</a:t>
            </a:r>
            <a:br>
              <a:rPr lang="en" altLang="zh-TW" sz="1400" dirty="0"/>
            </a:br>
            <a:r>
              <a:rPr lang="en" altLang="zh-TW" sz="1400" dirty="0" err="1"/>
              <a:t>rd.forward</a:t>
            </a:r>
            <a:r>
              <a:rPr lang="en" altLang="zh-TW" sz="1400" dirty="0"/>
              <a:t>(request, response);</a:t>
            </a:r>
            <a:endParaRPr kumimoji="1" lang="zh-TW" altLang="en-US" sz="14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460B7FC-236F-9443-95DE-9A979C52533E}"/>
              </a:ext>
            </a:extLst>
          </p:cNvPr>
          <p:cNvSpPr txBox="1"/>
          <p:nvPr/>
        </p:nvSpPr>
        <p:spPr>
          <a:xfrm>
            <a:off x="217279" y="3501008"/>
            <a:ext cx="6381862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&lt;%@ page …%&gt;</a:t>
            </a:r>
          </a:p>
          <a:p>
            <a:r>
              <a:rPr lang="en-US" altLang="zh-TW" sz="1400" dirty="0"/>
              <a:t>&lt;%</a:t>
            </a:r>
          </a:p>
          <a:p>
            <a:r>
              <a:rPr lang="en-US" altLang="zh-TW" sz="1400" dirty="0"/>
              <a:t>    String username = (String)</a:t>
            </a:r>
            <a:r>
              <a:rPr lang="en-US" altLang="zh-TW" sz="1400" dirty="0" err="1"/>
              <a:t>request.getParameter</a:t>
            </a:r>
            <a:r>
              <a:rPr lang="en-US" altLang="zh-TW" sz="1400" dirty="0"/>
              <a:t>(“username”);</a:t>
            </a:r>
          </a:p>
          <a:p>
            <a:r>
              <a:rPr lang="en-US" altLang="zh-TW" sz="1400" dirty="0"/>
              <a:t>    </a:t>
            </a:r>
            <a:r>
              <a:rPr lang="en-US" altLang="zh-TW" sz="1400" dirty="0" err="1"/>
              <a:t>boolean</a:t>
            </a:r>
            <a:r>
              <a:rPr lang="en-US" altLang="zh-TW" sz="1400" dirty="0"/>
              <a:t> check = (Boolean)</a:t>
            </a:r>
            <a:r>
              <a:rPr lang="en-US" altLang="zh-TW" sz="1400" dirty="0" err="1"/>
              <a:t>request.getParameter</a:t>
            </a:r>
            <a:r>
              <a:rPr lang="en-US" altLang="zh-TW" sz="1400" dirty="0"/>
              <a:t>(“check”);</a:t>
            </a:r>
          </a:p>
          <a:p>
            <a:r>
              <a:rPr lang="en-US" altLang="zh-TW" sz="1400" dirty="0"/>
              <a:t>%&gt;</a:t>
            </a:r>
          </a:p>
          <a:p>
            <a:r>
              <a:rPr kumimoji="1" lang="en-US" altLang="zh-TW" sz="1400" dirty="0"/>
              <a:t>&lt;HTML&gt;</a:t>
            </a:r>
          </a:p>
          <a:p>
            <a:r>
              <a:rPr lang="en-US" altLang="zh-TW" sz="1400" dirty="0"/>
              <a:t>    &lt;Head&gt; … &lt;/Head&gt;</a:t>
            </a:r>
          </a:p>
          <a:p>
            <a:r>
              <a:rPr kumimoji="1" lang="en-US" altLang="zh-TW" sz="1400" dirty="0"/>
              <a:t>    &lt;Body&gt;</a:t>
            </a:r>
          </a:p>
          <a:p>
            <a:r>
              <a:rPr lang="en-US" altLang="zh-TW" sz="1400" dirty="0"/>
              <a:t>        …</a:t>
            </a:r>
          </a:p>
          <a:p>
            <a:r>
              <a:rPr lang="en-US" altLang="zh-TW" sz="1400" dirty="0"/>
              <a:t>        &lt;%=username %&gt; </a:t>
            </a:r>
            <a:r>
              <a:rPr lang="zh-CN" altLang="en-US" sz="1400" dirty="0"/>
              <a:t>是否是會員</a:t>
            </a:r>
            <a:r>
              <a:rPr lang="en-US" altLang="zh-CN" sz="1400" dirty="0"/>
              <a:t> ? &lt;%=check %&gt;</a:t>
            </a:r>
            <a:endParaRPr lang="en-US" altLang="zh-TW" sz="1400" dirty="0"/>
          </a:p>
          <a:p>
            <a:r>
              <a:rPr kumimoji="1" lang="en-US" altLang="zh-TW" sz="1400" dirty="0"/>
              <a:t>    &lt;/Body&gt;</a:t>
            </a:r>
          </a:p>
          <a:p>
            <a:r>
              <a:rPr lang="en-US" altLang="zh-TW" sz="1400" dirty="0"/>
              <a:t>&lt;/HTML&gt;</a:t>
            </a:r>
            <a:endParaRPr kumimoji="1" lang="zh-TW" altLang="en-US" sz="1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9F396D3-5A4A-674D-B267-C4706EDD8A00}"/>
              </a:ext>
            </a:extLst>
          </p:cNvPr>
          <p:cNvSpPr txBox="1"/>
          <p:nvPr/>
        </p:nvSpPr>
        <p:spPr>
          <a:xfrm>
            <a:off x="6012160" y="1988840"/>
            <a:ext cx="2820003" cy="224676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sz="1400" dirty="0"/>
              <a:t>p</a:t>
            </a:r>
            <a:r>
              <a:rPr kumimoji="1" lang="en-US" altLang="zh-TW" sz="1400" dirty="0"/>
              <a:t>ublic class User {</a:t>
            </a:r>
            <a:br>
              <a:rPr kumimoji="1" lang="en-US" altLang="zh-TW" sz="1400" dirty="0"/>
            </a:br>
            <a:r>
              <a:rPr kumimoji="1" lang="en-US" altLang="zh-TW" sz="1400" dirty="0"/>
              <a:t>    private </a:t>
            </a:r>
            <a:r>
              <a:rPr lang="en-US" altLang="zh-TW" sz="1400" dirty="0"/>
              <a:t>String username;</a:t>
            </a:r>
            <a:endParaRPr kumimoji="1" lang="en-US" altLang="zh-TW" sz="1400" dirty="0"/>
          </a:p>
          <a:p>
            <a:r>
              <a:rPr lang="en-US" altLang="zh-TW" sz="1400" dirty="0"/>
              <a:t>    public User(String username) {</a:t>
            </a:r>
            <a:br>
              <a:rPr lang="en-US" altLang="zh-TW" sz="1400" dirty="0"/>
            </a:br>
            <a:r>
              <a:rPr lang="en-US" altLang="zh-TW" sz="1400" dirty="0"/>
              <a:t>        </a:t>
            </a:r>
            <a:r>
              <a:rPr lang="en-US" altLang="zh-TW" sz="1400" dirty="0" err="1"/>
              <a:t>this.username</a:t>
            </a:r>
            <a:r>
              <a:rPr lang="en-US" altLang="zh-TW" sz="1400" dirty="0"/>
              <a:t> = username;</a:t>
            </a:r>
            <a:br>
              <a:rPr lang="en-US" altLang="zh-TW" sz="1400" dirty="0"/>
            </a:br>
            <a:r>
              <a:rPr lang="en-US" altLang="zh-TW" sz="1400" dirty="0"/>
              <a:t>    }</a:t>
            </a:r>
          </a:p>
          <a:p>
            <a:r>
              <a:rPr lang="en-US" altLang="zh-TW" sz="1400" dirty="0"/>
              <a:t>    public Boolean </a:t>
            </a:r>
            <a:r>
              <a:rPr lang="en-US" altLang="zh-TW" sz="1400" dirty="0" err="1"/>
              <a:t>isMember</a:t>
            </a:r>
            <a:r>
              <a:rPr lang="en-US" altLang="zh-TW" sz="1400" dirty="0"/>
              <a:t>() {</a:t>
            </a:r>
          </a:p>
          <a:p>
            <a:r>
              <a:rPr lang="en-US" altLang="zh-TW" sz="1400" dirty="0"/>
              <a:t>        // …</a:t>
            </a:r>
            <a:r>
              <a:rPr lang="zh-CN" altLang="en-US" sz="1400" dirty="0"/>
              <a:t>驗證此人是否是會員</a:t>
            </a:r>
            <a:r>
              <a:rPr lang="en-US" altLang="zh-CN" sz="1400" dirty="0"/>
              <a:t> ?</a:t>
            </a:r>
            <a:endParaRPr lang="en-US" altLang="zh-TW" sz="1400" dirty="0"/>
          </a:p>
          <a:p>
            <a:r>
              <a:rPr lang="en-US" altLang="zh-TW" sz="1400" dirty="0"/>
              <a:t>        // return </a:t>
            </a:r>
            <a:r>
              <a:rPr lang="en-US" altLang="zh-TW" sz="1400" dirty="0" err="1"/>
              <a:t>chack</a:t>
            </a:r>
            <a:r>
              <a:rPr lang="en-US" altLang="zh-TW" sz="1400" dirty="0"/>
              <a:t>;</a:t>
            </a:r>
          </a:p>
          <a:p>
            <a:r>
              <a:rPr lang="en-US" altLang="zh-TW" sz="1400" dirty="0"/>
              <a:t>    }</a:t>
            </a:r>
          </a:p>
          <a:p>
            <a:r>
              <a:rPr kumimoji="1" lang="en-US" altLang="zh-TW" sz="1400" dirty="0"/>
              <a:t>}</a:t>
            </a:r>
          </a:p>
        </p:txBody>
      </p:sp>
      <p:cxnSp>
        <p:nvCxnSpPr>
          <p:cNvPr id="14" name="肘形接點 13">
            <a:extLst>
              <a:ext uri="{FF2B5EF4-FFF2-40B4-BE49-F238E27FC236}">
                <a16:creationId xmlns:a16="http://schemas.microsoft.com/office/drawing/2014/main" id="{C9E11B0B-CFDD-7E44-8566-8201393F14A6}"/>
              </a:ext>
            </a:extLst>
          </p:cNvPr>
          <p:cNvCxnSpPr>
            <a:cxnSpLocks/>
          </p:cNvCxnSpPr>
          <p:nvPr/>
        </p:nvCxnSpPr>
        <p:spPr>
          <a:xfrm rot="10800000">
            <a:off x="3203848" y="980728"/>
            <a:ext cx="2808312" cy="1008112"/>
          </a:xfrm>
          <a:prstGeom prst="bentConnector3">
            <a:avLst>
              <a:gd name="adj1" fmla="val 9778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箭頭接點 18">
            <a:extLst>
              <a:ext uri="{FF2B5EF4-FFF2-40B4-BE49-F238E27FC236}">
                <a16:creationId xmlns:a16="http://schemas.microsoft.com/office/drawing/2014/main" id="{79887A01-9937-EA46-8FDD-A44297C5AE1D}"/>
              </a:ext>
            </a:extLst>
          </p:cNvPr>
          <p:cNvCxnSpPr>
            <a:cxnSpLocks/>
          </p:cNvCxnSpPr>
          <p:nvPr/>
        </p:nvCxnSpPr>
        <p:spPr>
          <a:xfrm>
            <a:off x="5076056" y="1988840"/>
            <a:ext cx="0" cy="15121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五邊形 19">
            <a:extLst>
              <a:ext uri="{FF2B5EF4-FFF2-40B4-BE49-F238E27FC236}">
                <a16:creationId xmlns:a16="http://schemas.microsoft.com/office/drawing/2014/main" id="{6C1B8E73-AB0D-0A4B-BB41-01F75986BD8D}"/>
              </a:ext>
            </a:extLst>
          </p:cNvPr>
          <p:cNvSpPr/>
          <p:nvPr/>
        </p:nvSpPr>
        <p:spPr>
          <a:xfrm>
            <a:off x="5816552" y="708958"/>
            <a:ext cx="648072" cy="504056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b="1" dirty="0">
                <a:solidFill>
                  <a:schemeClr val="tx1"/>
                </a:solidFill>
              </a:rPr>
              <a:t>C</a:t>
            </a:r>
            <a:endParaRPr kumimoji="1" lang="zh-TW" altLang="en-US" sz="2000" b="1" dirty="0">
              <a:solidFill>
                <a:schemeClr val="tx1"/>
              </a:solidFill>
            </a:endParaRPr>
          </a:p>
        </p:txBody>
      </p:sp>
      <p:sp>
        <p:nvSpPr>
          <p:cNvPr id="21" name="橢圓 20">
            <a:extLst>
              <a:ext uri="{FF2B5EF4-FFF2-40B4-BE49-F238E27FC236}">
                <a16:creationId xmlns:a16="http://schemas.microsoft.com/office/drawing/2014/main" id="{C26B85DA-9278-0249-8DCA-B8839F774BCE}"/>
              </a:ext>
            </a:extLst>
          </p:cNvPr>
          <p:cNvSpPr/>
          <p:nvPr/>
        </p:nvSpPr>
        <p:spPr>
          <a:xfrm>
            <a:off x="8312990" y="3671473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b="1" dirty="0">
                <a:solidFill>
                  <a:schemeClr val="tx1"/>
                </a:solidFill>
              </a:rPr>
              <a:t>M</a:t>
            </a:r>
            <a:endParaRPr kumimoji="1" lang="zh-TW" altLang="en-US" sz="2000" b="1" dirty="0">
              <a:solidFill>
                <a:schemeClr val="tx1"/>
              </a:solidFill>
            </a:endParaRPr>
          </a:p>
        </p:txBody>
      </p:sp>
      <p:sp>
        <p:nvSpPr>
          <p:cNvPr id="22" name="摺角紙張 21">
            <a:extLst>
              <a:ext uri="{FF2B5EF4-FFF2-40B4-BE49-F238E27FC236}">
                <a16:creationId xmlns:a16="http://schemas.microsoft.com/office/drawing/2014/main" id="{991E438C-B5E1-B140-ABE8-586CCF64909C}"/>
              </a:ext>
            </a:extLst>
          </p:cNvPr>
          <p:cNvSpPr/>
          <p:nvPr/>
        </p:nvSpPr>
        <p:spPr>
          <a:xfrm>
            <a:off x="6032576" y="5603761"/>
            <a:ext cx="432048" cy="489535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b="1" dirty="0">
                <a:solidFill>
                  <a:schemeClr val="tx1"/>
                </a:solidFill>
              </a:rPr>
              <a:t>V</a:t>
            </a:r>
            <a:endParaRPr kumimoji="1" lang="zh-TW" alt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3685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3510BD-6B3D-844F-AB19-5A175A1FE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MVC </a:t>
            </a:r>
            <a:r>
              <a:rPr kumimoji="1" lang="zh-CN" altLang="en-US" dirty="0"/>
              <a:t>範例程式</a:t>
            </a:r>
            <a:endParaRPr kumimoji="1" lang="zh-TW" altLang="en-US" dirty="0"/>
          </a:p>
        </p:txBody>
      </p:sp>
      <p:pic>
        <p:nvPicPr>
          <p:cNvPr id="5" name="圖片 4" descr="一張含有 螢幕擷取畫面 的圖片&#10;&#10;自動產生的描述">
            <a:extLst>
              <a:ext uri="{FF2B5EF4-FFF2-40B4-BE49-F238E27FC236}">
                <a16:creationId xmlns:a16="http://schemas.microsoft.com/office/drawing/2014/main" id="{C5B16269-0A72-1C46-99F9-B1553F751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681503"/>
            <a:ext cx="7524328" cy="43487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84617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6167BC-2299-A747-8025-F67B88C7E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effectLst/>
              </a:rPr>
              <a:t>一個設計的問題 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A52CB1-9ADC-484D-A4E6-9963EDAF7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顯示是否應該直接從控制器中取得請求資料，或由模型中間接取得 </a:t>
            </a:r>
          </a:p>
          <a:p>
            <a:r>
              <a:rPr lang="zh-TW" altLang="en-US" dirty="0"/>
              <a:t>良好的</a:t>
            </a:r>
            <a:r>
              <a:rPr lang="en" altLang="zh-TW" dirty="0"/>
              <a:t>OO</a:t>
            </a:r>
            <a:r>
              <a:rPr lang="zh-TW" altLang="en-US" dirty="0"/>
              <a:t>設計會分離不相關的事物，使得這 些事物改變時彼此不受影響 </a:t>
            </a:r>
          </a:p>
          <a:p>
            <a:r>
              <a:rPr lang="zh-TW" altLang="en-US" dirty="0"/>
              <a:t>直接從顯示中存取請求資料，造成元件間無謂的關連 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6509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86970E-0212-4247-87B8-7FE1C236D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effectLst/>
              </a:rPr>
              <a:t>總結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E92BD57-CDFC-A648-9731-DC2B710DE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" altLang="zh-TW" dirty="0"/>
              <a:t>Servlet</a:t>
            </a:r>
            <a:r>
              <a:rPr lang="zh-TW" altLang="en-US" dirty="0"/>
              <a:t>實作控制器設計元件 </a:t>
            </a:r>
          </a:p>
          <a:p>
            <a:r>
              <a:rPr lang="zh-TW" altLang="en-US" dirty="0"/>
              <a:t>使用</a:t>
            </a:r>
            <a:r>
              <a:rPr lang="en" altLang="zh-TW" dirty="0"/>
              <a:t>POJO</a:t>
            </a:r>
            <a:r>
              <a:rPr lang="zh-TW" altLang="en-US" dirty="0"/>
              <a:t>實作模型設計元件 </a:t>
            </a:r>
          </a:p>
          <a:p>
            <a:r>
              <a:rPr lang="zh-TW" altLang="en-US" dirty="0"/>
              <a:t>使用</a:t>
            </a:r>
            <a:r>
              <a:rPr lang="en" altLang="zh-TW" dirty="0"/>
              <a:t>JSP</a:t>
            </a:r>
            <a:r>
              <a:rPr lang="zh-TW" altLang="en-US" dirty="0"/>
              <a:t>與表示式語言實作顯示設計元件 </a:t>
            </a:r>
          </a:p>
          <a:p>
            <a:r>
              <a:rPr lang="zh-TW" altLang="en-US" dirty="0"/>
              <a:t>結合模型、顯示、控制器元件來實作可運行 的</a:t>
            </a:r>
            <a:r>
              <a:rPr lang="en" altLang="zh-TW" dirty="0"/>
              <a:t>MVC</a:t>
            </a:r>
            <a:r>
              <a:rPr lang="zh-TW" altLang="en-US" dirty="0"/>
              <a:t>解決方案 </a:t>
            </a:r>
          </a:p>
        </p:txBody>
      </p:sp>
    </p:spTree>
    <p:extLst>
      <p:ext uri="{BB962C8B-B14F-4D97-AF65-F5344CB8AC3E}">
        <p14:creationId xmlns:p14="http://schemas.microsoft.com/office/powerpoint/2010/main" val="3183704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379A5A62-0280-9E45-84CF-312E1E44B0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zh-TW" altLang="en-US"/>
              <a:t>綱</a:t>
            </a:r>
            <a:r>
              <a:rPr lang="en-US" altLang="zh-TW"/>
              <a:t>  </a:t>
            </a:r>
            <a:r>
              <a:rPr lang="zh-TW" altLang="en-US"/>
              <a:t>要</a:t>
            </a: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id="{EA446862-ADE6-C34F-B139-67DAF9D6A2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簡述只使用</a:t>
            </a:r>
            <a:r>
              <a:rPr lang="en" altLang="zh-TW" dirty="0"/>
              <a:t>Servlet</a:t>
            </a:r>
            <a:r>
              <a:rPr lang="zh-TW" altLang="en-US" dirty="0"/>
              <a:t>的重大缺點</a:t>
            </a:r>
            <a:endParaRPr lang="en-US" altLang="zh-TW" dirty="0"/>
          </a:p>
          <a:p>
            <a:r>
              <a:rPr lang="zh-TW" altLang="en-US" dirty="0"/>
              <a:t>撰寫簡單的</a:t>
            </a:r>
            <a:r>
              <a:rPr lang="en-US" altLang="zh-TW" dirty="0"/>
              <a:t>JSP(Java Server Pages)</a:t>
            </a:r>
          </a:p>
          <a:p>
            <a:r>
              <a:rPr lang="zh-TW" altLang="en-US" dirty="0"/>
              <a:t>簡述</a:t>
            </a:r>
            <a:r>
              <a:rPr lang="en" altLang="zh-TW" dirty="0"/>
              <a:t>JSP</a:t>
            </a:r>
            <a:r>
              <a:rPr lang="zh-TW" altLang="en-US" dirty="0"/>
              <a:t>如何轉譯為</a:t>
            </a:r>
            <a:r>
              <a:rPr lang="en" altLang="zh-TW" dirty="0"/>
              <a:t>Servlet</a:t>
            </a:r>
          </a:p>
          <a:p>
            <a:r>
              <a:rPr lang="zh-TW" altLang="en-US" dirty="0"/>
              <a:t>了解</a:t>
            </a:r>
            <a:r>
              <a:rPr lang="en-US" altLang="zh-TW" dirty="0"/>
              <a:t>MVC</a:t>
            </a:r>
            <a:r>
              <a:rPr lang="zh-TW" altLang="en-US" dirty="0"/>
              <a:t>的基本目的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36994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8CD7357-7513-C842-A8E0-BDC3FA096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412776"/>
            <a:ext cx="7668729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76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E1B954-242C-D749-A5FD-FF861362D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TW" dirty="0"/>
              <a:t>Servlet</a:t>
            </a:r>
            <a:r>
              <a:rPr lang="zh-TW" altLang="en-US" dirty="0"/>
              <a:t>的缺點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1E2065-2802-F24A-B845-A27F6D0CF5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編輯</a:t>
            </a:r>
            <a:r>
              <a:rPr lang="en" altLang="zh-TW" dirty="0"/>
              <a:t>HTML</a:t>
            </a:r>
            <a:r>
              <a:rPr lang="zh-TW" altLang="en-US" dirty="0"/>
              <a:t>較困難</a:t>
            </a:r>
          </a:p>
          <a:p>
            <a:r>
              <a:rPr lang="zh-TW" altLang="en-US" dirty="0"/>
              <a:t>無法使用所見即所得</a:t>
            </a:r>
            <a:r>
              <a:rPr lang="en-US" altLang="zh-TW" dirty="0"/>
              <a:t>(</a:t>
            </a:r>
            <a:r>
              <a:rPr lang="en" altLang="zh-TW" dirty="0"/>
              <a:t>WYSIWYG)</a:t>
            </a:r>
            <a:r>
              <a:rPr lang="zh-TW" altLang="en-US" dirty="0"/>
              <a:t>工具進行設計</a:t>
            </a:r>
            <a:endParaRPr lang="en-US" altLang="zh-TW" dirty="0"/>
          </a:p>
          <a:p>
            <a:pPr lvl="1"/>
            <a:r>
              <a:rPr lang="en" altLang="zh-TW" dirty="0"/>
              <a:t>What You See Is What You Get</a:t>
            </a:r>
            <a:endParaRPr lang="zh-TW" altLang="en-US" dirty="0"/>
          </a:p>
          <a:p>
            <a:r>
              <a:rPr lang="zh-TW" altLang="en-US" dirty="0"/>
              <a:t>手動編輯較冗長且容易導致錯誤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5816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708C36-0892-4B42-B8AC-3174330F4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" altLang="zh-TW" dirty="0"/>
              <a:t>JSP</a:t>
            </a:r>
            <a:r>
              <a:rPr lang="zh-TW" altLang="en-US" dirty="0"/>
              <a:t>解決問題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40CB2B-5748-E847-A27F-20C9A76DF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44675"/>
            <a:ext cx="8229600" cy="648221"/>
          </a:xfrm>
        </p:spPr>
        <p:txBody>
          <a:bodyPr/>
          <a:lstStyle/>
          <a:p>
            <a:r>
              <a:rPr lang="en" altLang="zh-TW" dirty="0"/>
              <a:t>JSP</a:t>
            </a:r>
            <a:r>
              <a:rPr lang="zh-TW" altLang="en-US" dirty="0"/>
              <a:t>在</a:t>
            </a:r>
            <a:r>
              <a:rPr lang="en" altLang="zh-TW" dirty="0"/>
              <a:t>HTM</a:t>
            </a:r>
            <a:r>
              <a:rPr lang="zh-TW" altLang="en-US" dirty="0"/>
              <a:t>中嵌入</a:t>
            </a:r>
            <a:r>
              <a:rPr lang="en" altLang="zh-TW" dirty="0"/>
              <a:t>Java</a:t>
            </a:r>
            <a:r>
              <a:rPr lang="zh-TW" altLang="en-US" dirty="0"/>
              <a:t>程式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8DEB5EA-9373-A043-9A87-CA933F74AD0E}"/>
              </a:ext>
            </a:extLst>
          </p:cNvPr>
          <p:cNvSpPr/>
          <p:nvPr/>
        </p:nvSpPr>
        <p:spPr>
          <a:xfrm>
            <a:off x="457199" y="2498086"/>
            <a:ext cx="6923113" cy="3539430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zh-TW" altLang="en-US" dirty="0">
                <a:highlight>
                  <a:srgbClr val="FFFF00"/>
                </a:highlight>
              </a:rPr>
              <a:t>&lt;%--</a:t>
            </a:r>
          </a:p>
          <a:p>
            <a:r>
              <a:rPr lang="zh-TW" altLang="en-US" dirty="0"/>
              <a:t>Simple Hello World JSP example</a:t>
            </a:r>
          </a:p>
          <a:p>
            <a:r>
              <a:rPr lang="zh-TW" altLang="en-US" dirty="0">
                <a:highlight>
                  <a:srgbClr val="FFFF00"/>
                </a:highlight>
              </a:rPr>
              <a:t>--%&gt;</a:t>
            </a:r>
          </a:p>
          <a:p>
            <a:r>
              <a:rPr lang="zh-TW" altLang="en-US" dirty="0">
                <a:highlight>
                  <a:srgbClr val="FFFF00"/>
                </a:highlight>
              </a:rPr>
              <a:t>&lt;%</a:t>
            </a:r>
            <a:r>
              <a:rPr lang="zh-TW" altLang="en-US" dirty="0"/>
              <a:t>@page contentType="text/html" pageEncoding="UTF-8"</a:t>
            </a:r>
            <a:r>
              <a:rPr lang="zh-TW" altLang="en-US" dirty="0">
                <a:highlight>
                  <a:srgbClr val="FFFF00"/>
                </a:highlight>
              </a:rPr>
              <a:t>%&gt;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zh-TW" altLang="en-US" dirty="0"/>
              <a:t>&lt;!DOCTYPE HTML PUBLIC "-//W3C//DTD HTML 4.01 Transitional//EN"</a:t>
            </a:r>
          </a:p>
          <a:p>
            <a:r>
              <a:rPr lang="zh-TW" altLang="en-US" dirty="0"/>
              <a:t>"http://www.w3.org/TR/html4/loose.dtd"&gt;</a:t>
            </a:r>
          </a:p>
          <a:p>
            <a:r>
              <a:rPr lang="zh-TW" altLang="en-US" dirty="0"/>
              <a:t>&lt;html&gt;</a:t>
            </a:r>
          </a:p>
          <a:p>
            <a:r>
              <a:rPr lang="zh-TW" altLang="en-US" dirty="0"/>
              <a:t>      &lt;head&gt;</a:t>
            </a:r>
          </a:p>
          <a:p>
            <a:r>
              <a:rPr lang="zh-TW" altLang="en-US" dirty="0"/>
              <a:t>charset=UTF-8"&gt;</a:t>
            </a:r>
          </a:p>
          <a:p>
            <a:r>
              <a:rPr lang="zh-TW" altLang="en-US" dirty="0"/>
              <a:t>      &lt;/head&gt;</a:t>
            </a:r>
          </a:p>
          <a:p>
            <a:r>
              <a:rPr lang="zh-TW" altLang="en-US" dirty="0"/>
              <a:t>      &lt;body&gt;</a:t>
            </a:r>
          </a:p>
          <a:p>
            <a:r>
              <a:rPr lang="zh-TW" altLang="en-US" dirty="0"/>
              <a:t>&lt;h1&gt;</a:t>
            </a:r>
            <a:r>
              <a:rPr lang="zh-TW" altLang="en-US" dirty="0">
                <a:highlight>
                  <a:srgbClr val="FFFF00"/>
                </a:highlight>
              </a:rPr>
              <a:t>&lt;%=</a:t>
            </a:r>
            <a:r>
              <a:rPr lang="zh-TW" altLang="en-US" dirty="0"/>
              <a:t> "Hello World! I'm a JSP, it is " + new java.util.Date() </a:t>
            </a:r>
            <a:r>
              <a:rPr lang="zh-TW" altLang="en-US" dirty="0">
                <a:highlight>
                  <a:srgbClr val="FFFF00"/>
                </a:highlight>
              </a:rPr>
              <a:t>%&gt;</a:t>
            </a:r>
            <a:r>
              <a:rPr lang="zh-TW" altLang="en-US" dirty="0"/>
              <a:t>&lt;/h1&gt;</a:t>
            </a:r>
          </a:p>
          <a:p>
            <a:r>
              <a:rPr lang="zh-TW" altLang="en-US" dirty="0"/>
              <a:t>&lt;/body&gt;</a:t>
            </a:r>
          </a:p>
          <a:p>
            <a:r>
              <a:rPr lang="zh-TW" altLang="en-US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134015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C201BD-0937-8A44-AE08-E9B1A1AD8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JSP </a:t>
            </a:r>
            <a:r>
              <a:rPr kumimoji="1" lang="zh-CN" altLang="en-US" dirty="0"/>
              <a:t>標籤樣式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B86CCA-89D0-D140-AF8A-6951E5A2D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&lt;%@ </a:t>
            </a:r>
            <a:r>
              <a:rPr kumimoji="1" lang="zh-CN" altLang="en-US" dirty="0"/>
              <a:t>指令設定</a:t>
            </a:r>
            <a:endParaRPr kumimoji="1" lang="en-US" altLang="zh-CN" dirty="0"/>
          </a:p>
          <a:p>
            <a:r>
              <a:rPr lang="en-US" altLang="zh-TW" dirty="0"/>
              <a:t>&lt;%! </a:t>
            </a:r>
            <a:r>
              <a:rPr lang="zh-CN" altLang="en-US" dirty="0"/>
              <a:t>宣告實作區</a:t>
            </a:r>
            <a:endParaRPr lang="en-US" altLang="zh-CN" dirty="0"/>
          </a:p>
          <a:p>
            <a:r>
              <a:rPr kumimoji="1" lang="en-US" altLang="zh-TW" dirty="0"/>
              <a:t>&lt;% </a:t>
            </a:r>
            <a:r>
              <a:rPr kumimoji="1" lang="zh-CN" altLang="en-US" dirty="0"/>
              <a:t>程式邏輯片段</a:t>
            </a:r>
            <a:endParaRPr kumimoji="1" lang="en-US" altLang="zh-CN" dirty="0"/>
          </a:p>
          <a:p>
            <a:r>
              <a:rPr lang="en-US" altLang="zh-TW" dirty="0"/>
              <a:t>&lt;%= </a:t>
            </a:r>
            <a:r>
              <a:rPr lang="zh-CN" altLang="en-US" dirty="0"/>
              <a:t>顯示資料，</a:t>
            </a:r>
            <a:r>
              <a:rPr lang="zh-TW" altLang="en-US"/>
              <a:t>相當於</a:t>
            </a:r>
            <a:r>
              <a:rPr lang="en-US" altLang="zh-CN"/>
              <a:t> </a:t>
            </a:r>
            <a:r>
              <a:rPr lang="en-US" altLang="zh-CN" dirty="0" err="1"/>
              <a:t>out.print</a:t>
            </a:r>
            <a:r>
              <a:rPr lang="en-US" altLang="zh-CN" dirty="0"/>
              <a:t>();</a:t>
            </a:r>
          </a:p>
          <a:p>
            <a:r>
              <a:rPr kumimoji="1" lang="en-US" altLang="zh-TW" dirty="0"/>
              <a:t>&lt;%-- </a:t>
            </a:r>
            <a:r>
              <a:rPr kumimoji="1" lang="zh-CN" altLang="en-US" dirty="0"/>
              <a:t>註解</a:t>
            </a:r>
            <a:endParaRPr kumimoji="1" lang="en-US" altLang="zh-CN" dirty="0"/>
          </a:p>
          <a:p>
            <a:r>
              <a:rPr lang="en-US" altLang="zh-TW" dirty="0"/>
              <a:t>${ } EL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68788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636DDF-F669-B046-B1F0-5A29AC34A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如何處理</a:t>
            </a:r>
            <a:r>
              <a:rPr kumimoji="1" lang="en-US" altLang="zh-TW" dirty="0"/>
              <a:t> JSP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BC12BE-C139-CF42-B259-30A893B16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JSP is Servlet</a:t>
            </a:r>
          </a:p>
          <a:p>
            <a:pPr lvl="1"/>
            <a:r>
              <a:rPr lang="zh-TW" altLang="en-US" dirty="0"/>
              <a:t>轉換為相對應的</a:t>
            </a:r>
            <a:r>
              <a:rPr lang="en" altLang="zh-TW" dirty="0"/>
              <a:t>Servlet</a:t>
            </a:r>
          </a:p>
          <a:p>
            <a:pPr lvl="1"/>
            <a:r>
              <a:rPr lang="zh-TW" altLang="en-US" dirty="0"/>
              <a:t>將</a:t>
            </a:r>
            <a:r>
              <a:rPr lang="en" altLang="zh-TW" dirty="0"/>
              <a:t>JSP</a:t>
            </a:r>
            <a:r>
              <a:rPr lang="zh-TW" altLang="en-US" dirty="0"/>
              <a:t>視為「原始碼」</a:t>
            </a:r>
          </a:p>
          <a:p>
            <a:r>
              <a:rPr lang="en" altLang="zh-TW" dirty="0"/>
              <a:t>JSP</a:t>
            </a:r>
            <a:r>
              <a:rPr lang="zh-TW" altLang="en-US" dirty="0"/>
              <a:t>能存取原本</a:t>
            </a:r>
            <a:r>
              <a:rPr lang="en" altLang="zh-TW" dirty="0"/>
              <a:t>Servlet</a:t>
            </a:r>
            <a:r>
              <a:rPr lang="zh-TW" altLang="en-US" dirty="0"/>
              <a:t>可使用的變數</a:t>
            </a:r>
            <a:endParaRPr lang="en-US" altLang="zh-TW" dirty="0"/>
          </a:p>
          <a:p>
            <a:pPr lvl="1"/>
            <a:r>
              <a:rPr lang="zh-TW" altLang="en-US" dirty="0"/>
              <a:t>包含</a:t>
            </a:r>
            <a:r>
              <a:rPr lang="en" altLang="zh-TW" dirty="0"/>
              <a:t>request</a:t>
            </a:r>
            <a:r>
              <a:rPr lang="zh-TW" altLang="en-US" dirty="0"/>
              <a:t>與</a:t>
            </a:r>
            <a:r>
              <a:rPr lang="en" altLang="zh-TW" dirty="0"/>
              <a:t>response</a:t>
            </a:r>
            <a:r>
              <a:rPr lang="zh-TW" altLang="en-US" dirty="0"/>
              <a:t>變數</a:t>
            </a:r>
            <a:endParaRPr lang="en-US" altLang="zh-TW" dirty="0"/>
          </a:p>
          <a:p>
            <a:pPr lvl="2"/>
            <a:r>
              <a:rPr lang="en" altLang="zh-TW" dirty="0"/>
              <a:t>&lt;%=</a:t>
            </a:r>
            <a:r>
              <a:rPr lang="en" altLang="zh-TW" dirty="0" err="1"/>
              <a:t>request.getParameter</a:t>
            </a:r>
            <a:r>
              <a:rPr lang="en" altLang="zh-TW" dirty="0"/>
              <a:t>("x") %&gt;</a:t>
            </a:r>
          </a:p>
          <a:p>
            <a:pPr lvl="3"/>
            <a:r>
              <a:rPr lang="zh-CN" altLang="en-US" dirty="0"/>
              <a:t>資料來源：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http://.../</a:t>
            </a:r>
            <a:r>
              <a:rPr lang="en-US" altLang="zh-CN" dirty="0" err="1">
                <a:solidFill>
                  <a:schemeClr val="bg1">
                    <a:lumMod val="75000"/>
                  </a:schemeClr>
                </a:solidFill>
              </a:rPr>
              <a:t>foo?</a:t>
            </a:r>
            <a:r>
              <a:rPr lang="en-US" altLang="zh-CN" dirty="0" err="1"/>
              <a:t>x</a:t>
            </a:r>
            <a:r>
              <a:rPr lang="en-US" altLang="zh-CN" dirty="0"/>
              <a:t>=100</a:t>
            </a:r>
            <a:endParaRPr lang="en" altLang="zh-TW" dirty="0"/>
          </a:p>
          <a:p>
            <a:pPr lvl="2"/>
            <a:r>
              <a:rPr lang="en" altLang="zh-TW" dirty="0"/>
              <a:t>&lt;%=</a:t>
            </a:r>
            <a:r>
              <a:rPr lang="en" altLang="zh-TW" dirty="0" err="1"/>
              <a:t>request.getAttribute</a:t>
            </a:r>
            <a:r>
              <a:rPr lang="en" altLang="zh-TW" dirty="0"/>
              <a:t>("y") %&gt;</a:t>
            </a:r>
          </a:p>
          <a:p>
            <a:pPr lvl="3"/>
            <a:r>
              <a:rPr lang="zh-CN" altLang="en-US" dirty="0"/>
              <a:t>資料來源：</a:t>
            </a:r>
            <a:r>
              <a:rPr lang="en-US" altLang="zh-CN" dirty="0" err="1"/>
              <a:t>request.setAttribute</a:t>
            </a:r>
            <a:r>
              <a:rPr lang="en-US" altLang="zh-CN" dirty="0"/>
              <a:t>(</a:t>
            </a:r>
            <a:r>
              <a:rPr lang="en" altLang="zh-TW" dirty="0"/>
              <a:t>"y"</a:t>
            </a:r>
            <a:r>
              <a:rPr lang="en-US" altLang="zh-CN" dirty="0"/>
              <a:t>, 200);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04909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3E6443-2ACD-D946-A445-22BDA3965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如何處理</a:t>
            </a:r>
            <a:r>
              <a:rPr lang="en-US" altLang="zh-TW" dirty="0"/>
              <a:t> JSP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6087DB-2ACE-0045-A719-3D218CEE0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透過</a:t>
            </a:r>
            <a:r>
              <a:rPr lang="en" altLang="zh-TW" dirty="0"/>
              <a:t>GET</a:t>
            </a:r>
            <a:r>
              <a:rPr lang="zh-TW" altLang="en-US" dirty="0"/>
              <a:t>請求傳遞的參數含有「空白」</a:t>
            </a:r>
          </a:p>
          <a:p>
            <a:pPr lvl="1"/>
            <a:r>
              <a:rPr lang="en" altLang="zh-TW" dirty="0"/>
              <a:t>http://.../foo.jsp?name=Tuan YU</a:t>
            </a:r>
            <a:endParaRPr lang="zh-TW" altLang="en-US" dirty="0"/>
          </a:p>
          <a:p>
            <a:pPr lvl="1"/>
            <a:r>
              <a:rPr lang="en" altLang="zh-TW" dirty="0"/>
              <a:t>http://.../</a:t>
            </a:r>
            <a:r>
              <a:rPr lang="en" altLang="zh-TW" dirty="0" err="1"/>
              <a:t>foo.jsp?name</a:t>
            </a:r>
            <a:r>
              <a:rPr lang="en" altLang="zh-TW" dirty="0"/>
              <a:t>=</a:t>
            </a:r>
            <a:r>
              <a:rPr lang="en" altLang="zh-TW" dirty="0" err="1"/>
              <a:t>Tuan</a:t>
            </a:r>
            <a:r>
              <a:rPr lang="en" altLang="zh-TW" dirty="0" err="1">
                <a:solidFill>
                  <a:srgbClr val="FF0000"/>
                </a:solidFill>
              </a:rPr>
              <a:t>+</a:t>
            </a:r>
            <a:r>
              <a:rPr lang="en" altLang="zh-TW" dirty="0" err="1"/>
              <a:t>YU</a:t>
            </a:r>
            <a:endParaRPr lang="en-US" altLang="zh-TW" dirty="0"/>
          </a:p>
          <a:p>
            <a:pPr lvl="2"/>
            <a:r>
              <a:rPr lang="zh-TW" altLang="en-US" dirty="0"/>
              <a:t>以加號 </a:t>
            </a:r>
            <a:r>
              <a:rPr lang="en-US" altLang="zh-TW" dirty="0"/>
              <a:t>(+) </a:t>
            </a:r>
            <a:r>
              <a:rPr lang="zh-TW" altLang="en-US" dirty="0"/>
              <a:t>取代空白</a:t>
            </a:r>
          </a:p>
        </p:txBody>
      </p:sp>
    </p:spTree>
    <p:extLst>
      <p:ext uri="{BB962C8B-B14F-4D97-AF65-F5344CB8AC3E}">
        <p14:creationId xmlns:p14="http://schemas.microsoft.com/office/powerpoint/2010/main" val="86972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001BC6-2C21-2C47-98AC-E131AD6C1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TW" dirty="0"/>
              <a:t>JSP</a:t>
            </a:r>
            <a:r>
              <a:rPr lang="zh-TW" altLang="en-US" dirty="0"/>
              <a:t>方式仍存在問題 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2CD8056-8090-3642-A269-CEA700D00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於</a:t>
            </a:r>
            <a:r>
              <a:rPr lang="en" altLang="zh-TW" dirty="0"/>
              <a:t>HTML</a:t>
            </a:r>
            <a:r>
              <a:rPr lang="zh-TW" altLang="en-US" dirty="0"/>
              <a:t>檔中嵌入</a:t>
            </a:r>
            <a:r>
              <a:rPr lang="en" altLang="zh-TW" dirty="0"/>
              <a:t>Java</a:t>
            </a:r>
            <a:r>
              <a:rPr lang="zh-TW" altLang="en-US" dirty="0"/>
              <a:t>程式碼</a:t>
            </a:r>
            <a:br>
              <a:rPr lang="en-US" altLang="zh-TW" dirty="0"/>
            </a:br>
            <a:r>
              <a:rPr lang="zh-TW" altLang="en-US" dirty="0"/>
              <a:t>仍然容易受影響與被混淆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F88670C-8A17-684E-B647-369390D899E3}"/>
              </a:ext>
            </a:extLst>
          </p:cNvPr>
          <p:cNvSpPr/>
          <p:nvPr/>
        </p:nvSpPr>
        <p:spPr>
          <a:xfrm>
            <a:off x="611560" y="2924944"/>
            <a:ext cx="7024815" cy="3539430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zh-TW" altLang="en-US" dirty="0">
                <a:highlight>
                  <a:srgbClr val="FFFF00"/>
                </a:highlight>
              </a:rPr>
              <a:t>&lt;%--</a:t>
            </a:r>
          </a:p>
          <a:p>
            <a:r>
              <a:rPr lang="zh-TW" altLang="en-US" dirty="0"/>
              <a:t>Simple Hello World JSP example</a:t>
            </a:r>
          </a:p>
          <a:p>
            <a:r>
              <a:rPr lang="zh-TW" altLang="en-US" dirty="0">
                <a:highlight>
                  <a:srgbClr val="FFFF00"/>
                </a:highlight>
              </a:rPr>
              <a:t>--%&gt;</a:t>
            </a:r>
          </a:p>
          <a:p>
            <a:r>
              <a:rPr lang="zh-TW" altLang="en-US" dirty="0">
                <a:highlight>
                  <a:srgbClr val="FFFF00"/>
                </a:highlight>
              </a:rPr>
              <a:t>&lt;%</a:t>
            </a:r>
            <a:r>
              <a:rPr lang="zh-TW" altLang="en-US" dirty="0"/>
              <a:t>@page contentType="text/html" pageEncoding="UTF-8"</a:t>
            </a:r>
            <a:r>
              <a:rPr lang="zh-TW" altLang="en-US" dirty="0">
                <a:highlight>
                  <a:srgbClr val="FFFF00"/>
                </a:highlight>
              </a:rPr>
              <a:t>%&gt;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zh-TW" altLang="en-US" dirty="0"/>
              <a:t>&lt;!DOCTYPE HTML PUBLIC "-//W3C//DTD HTML 4.01 Transitional//EN"</a:t>
            </a:r>
          </a:p>
          <a:p>
            <a:r>
              <a:rPr lang="zh-TW" altLang="en-US" dirty="0"/>
              <a:t>"http://www.w3.org/TR/html4/loose.dtd"&gt;</a:t>
            </a:r>
          </a:p>
          <a:p>
            <a:r>
              <a:rPr lang="zh-TW" altLang="en-US" dirty="0"/>
              <a:t>&lt;html&gt;</a:t>
            </a:r>
          </a:p>
          <a:p>
            <a:r>
              <a:rPr lang="zh-TW" altLang="en-US" dirty="0"/>
              <a:t>      &lt;head&gt;</a:t>
            </a:r>
          </a:p>
          <a:p>
            <a:r>
              <a:rPr lang="zh-TW" altLang="en-US" dirty="0"/>
              <a:t>charset=UTF-8"&gt;</a:t>
            </a:r>
          </a:p>
          <a:p>
            <a:r>
              <a:rPr lang="zh-TW" altLang="en-US" dirty="0"/>
              <a:t>      &lt;/head&gt;</a:t>
            </a:r>
          </a:p>
          <a:p>
            <a:r>
              <a:rPr lang="zh-TW" altLang="en-US" dirty="0"/>
              <a:t>      &lt;body&gt;</a:t>
            </a:r>
          </a:p>
          <a:p>
            <a:r>
              <a:rPr lang="zh-TW" altLang="en-US" dirty="0"/>
              <a:t>&lt;h1&gt;</a:t>
            </a:r>
            <a:r>
              <a:rPr lang="zh-TW" altLang="en-US" dirty="0">
                <a:highlight>
                  <a:srgbClr val="FFFF00"/>
                </a:highlight>
              </a:rPr>
              <a:t>&lt;%=</a:t>
            </a:r>
            <a:r>
              <a:rPr lang="zh-TW" altLang="en-US" dirty="0"/>
              <a:t> "Hello World! I'm a JSP, it is " + new java.util.Date() </a:t>
            </a:r>
            <a:r>
              <a:rPr lang="zh-TW" altLang="en-US" dirty="0">
                <a:highlight>
                  <a:srgbClr val="FFFF00"/>
                </a:highlight>
              </a:rPr>
              <a:t>%&gt;</a:t>
            </a:r>
            <a:r>
              <a:rPr lang="zh-TW" altLang="en-US" dirty="0"/>
              <a:t>&lt;/h1&gt;</a:t>
            </a:r>
          </a:p>
          <a:p>
            <a:r>
              <a:rPr lang="zh-TW" altLang="en-US" dirty="0"/>
              <a:t>&lt;/body&gt;</a:t>
            </a:r>
          </a:p>
          <a:p>
            <a:r>
              <a:rPr lang="zh-TW" altLang="en-US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821724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3F77E2-308B-BF42-83FD-B4011A6C5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MVC </a:t>
            </a:r>
            <a:r>
              <a:rPr kumimoji="1" lang="zh-CN" altLang="en-US" dirty="0"/>
              <a:t>簡介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9E0FA4-DC63-2F42-917D-FA7CAB785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模型</a:t>
            </a:r>
            <a:r>
              <a:rPr lang="en-US" altLang="zh-TW" dirty="0"/>
              <a:t>(</a:t>
            </a:r>
            <a:r>
              <a:rPr lang="en" altLang="zh-TW" dirty="0"/>
              <a:t>Model)</a:t>
            </a:r>
          </a:p>
          <a:p>
            <a:pPr lvl="1"/>
            <a:r>
              <a:rPr lang="zh-CN" altLang="en-US" dirty="0">
                <a:sym typeface="Wingdings" pitchFamily="2" charset="2"/>
              </a:rPr>
              <a:t>指的是需要被解決的重要問題的計算模型</a:t>
            </a:r>
            <a:endParaRPr lang="en-US" altLang="zh-CN" dirty="0">
              <a:sym typeface="Wingdings" pitchFamily="2" charset="2"/>
            </a:endParaRPr>
          </a:p>
          <a:p>
            <a:r>
              <a:rPr lang="zh-TW" altLang="en-US" dirty="0"/>
              <a:t>顯示</a:t>
            </a:r>
            <a:r>
              <a:rPr lang="en-US" altLang="zh-TW" dirty="0"/>
              <a:t>(</a:t>
            </a:r>
            <a:r>
              <a:rPr lang="en" altLang="zh-TW" dirty="0"/>
              <a:t>View) </a:t>
            </a:r>
          </a:p>
          <a:p>
            <a:pPr lvl="1"/>
            <a:r>
              <a:rPr lang="zh-TW" altLang="en-US" dirty="0">
                <a:sym typeface="Wingdings" pitchFamily="2" charset="2"/>
              </a:rPr>
              <a:t>負責將模型計算的結果呈現給使用者</a:t>
            </a:r>
            <a:endParaRPr lang="en-US" altLang="zh-TW" dirty="0">
              <a:sym typeface="Wingdings" pitchFamily="2" charset="2"/>
            </a:endParaRPr>
          </a:p>
          <a:p>
            <a:r>
              <a:rPr lang="zh-TW" altLang="en-US" dirty="0"/>
              <a:t>控制器</a:t>
            </a:r>
            <a:r>
              <a:rPr lang="en-US" altLang="zh-TW" dirty="0"/>
              <a:t>(</a:t>
            </a:r>
            <a:r>
              <a:rPr lang="en" altLang="zh-TW" dirty="0"/>
              <a:t>Controller)</a:t>
            </a:r>
          </a:p>
          <a:p>
            <a:pPr lvl="1"/>
            <a:r>
              <a:rPr lang="zh-TW" altLang="en-US" dirty="0"/>
              <a:t>負責取得輸入資訊做前置處理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2352594"/>
      </p:ext>
    </p:extLst>
  </p:cSld>
  <p:clrMapOvr>
    <a:masterClrMapping/>
  </p:clrMapOvr>
</p:sld>
</file>

<file path=ppt/theme/theme1.xml><?xml version="1.0" encoding="utf-8"?>
<a:theme xmlns:a="http://schemas.openxmlformats.org/drawingml/2006/main" name="自訂設計">
  <a:themeElements>
    <a:clrScheme name="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訂設計">
      <a:majorFont>
        <a:latin typeface="Consolas"/>
        <a:ea typeface="華康儷中黑"/>
        <a:cs typeface=""/>
      </a:majorFont>
      <a:minorFont>
        <a:latin typeface="Consolas"/>
        <a:ea typeface="華康中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自訂設計">
  <a:themeElements>
    <a:clrScheme name="1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自訂設計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20605</TotalTime>
  <Words>1051</Words>
  <Application>Microsoft Macintosh PowerPoint</Application>
  <PresentationFormat>如螢幕大小 (4:3)</PresentationFormat>
  <Paragraphs>151</Paragraphs>
  <Slides>20</Slides>
  <Notes>1</Notes>
  <HiddenSlides>0</HiddenSlides>
  <MMClips>0</MMClips>
  <ScaleCrop>false</ScaleCrop>
  <HeadingPairs>
    <vt:vector size="8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2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6" baseType="lpstr">
      <vt:lpstr>華康儷中黑</vt:lpstr>
      <vt:lpstr>Arial</vt:lpstr>
      <vt:lpstr>Consolas</vt:lpstr>
      <vt:lpstr>自訂設計</vt:lpstr>
      <vt:lpstr>1_自訂設計</vt:lpstr>
      <vt:lpstr>Image</vt:lpstr>
      <vt:lpstr>PowerPoint 簡報</vt:lpstr>
      <vt:lpstr>綱  要</vt:lpstr>
      <vt:lpstr>Servlet的缺點</vt:lpstr>
      <vt:lpstr>使用JSP解決問題</vt:lpstr>
      <vt:lpstr>JSP 標籤樣式</vt:lpstr>
      <vt:lpstr>如何處理 JSP</vt:lpstr>
      <vt:lpstr>如何處理 JSP</vt:lpstr>
      <vt:lpstr>JSP方式仍存在問題 </vt:lpstr>
      <vt:lpstr>MVC 簡介</vt:lpstr>
      <vt:lpstr>MVC</vt:lpstr>
      <vt:lpstr>MVC 簡介</vt:lpstr>
      <vt:lpstr>如何實作 MVC</vt:lpstr>
      <vt:lpstr>控制器任務分派</vt:lpstr>
      <vt:lpstr>由 Servlet傳送資料到 JSP</vt:lpstr>
      <vt:lpstr>由 Servlet傳送資料到 JSP</vt:lpstr>
      <vt:lpstr>PowerPoint 簡報</vt:lpstr>
      <vt:lpstr>MVC 範例程式</vt:lpstr>
      <vt:lpstr>一個設計的問題 </vt:lpstr>
      <vt:lpstr>總結</vt:lpstr>
      <vt:lpstr>PowerPoint 簡報</vt:lpstr>
    </vt:vector>
  </TitlesOfParts>
  <Company>巨匠電腦股份有限公司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la</dc:creator>
  <cp:lastModifiedBy>weihan tuan</cp:lastModifiedBy>
  <cp:revision>2387</cp:revision>
  <dcterms:created xsi:type="dcterms:W3CDTF">2004-04-15T01:51:44Z</dcterms:created>
  <dcterms:modified xsi:type="dcterms:W3CDTF">2021-06-07T09:44:16Z</dcterms:modified>
</cp:coreProperties>
</file>